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5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7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4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3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7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1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7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1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3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8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6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5A9B1-8510-4786-9785-1100E9764121}" type="datetimeFigureOut">
              <a:rPr lang="en-US" smtClean="0"/>
              <a:t>08-Oct-23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00B6-2EF0-4070-8B53-CEFE54551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8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01736" y="156755"/>
            <a:ext cx="4611190" cy="3657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</a:t>
            </a:r>
            <a:r>
              <a:rPr lang="en-US" dirty="0" smtClean="0">
                <a:solidFill>
                  <a:srgbClr val="0070C0"/>
                </a:solidFill>
              </a:rPr>
              <a:t>SAP SD FULL Process (Draft)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457836"/>
              </p:ext>
            </p:extLst>
          </p:nvPr>
        </p:nvGraphicFramePr>
        <p:xfrm>
          <a:off x="167493" y="1031965"/>
          <a:ext cx="4313067" cy="55909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032">
                  <a:extLst>
                    <a:ext uri="{9D8B030D-6E8A-4147-A177-3AD203B41FA5}">
                      <a16:colId xmlns:a16="http://schemas.microsoft.com/office/drawing/2014/main" val="3051583552"/>
                    </a:ext>
                  </a:extLst>
                </a:gridCol>
                <a:gridCol w="1222975">
                  <a:extLst>
                    <a:ext uri="{9D8B030D-6E8A-4147-A177-3AD203B41FA5}">
                      <a16:colId xmlns:a16="http://schemas.microsoft.com/office/drawing/2014/main" val="1179272534"/>
                    </a:ext>
                  </a:extLst>
                </a:gridCol>
                <a:gridCol w="2078060">
                  <a:extLst>
                    <a:ext uri="{9D8B030D-6E8A-4147-A177-3AD203B41FA5}">
                      <a16:colId xmlns:a16="http://schemas.microsoft.com/office/drawing/2014/main" val="1825966063"/>
                    </a:ext>
                  </a:extLst>
                </a:gridCol>
              </a:tblGrid>
              <a:tr h="3268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Category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Tcode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1279750370"/>
                  </a:ext>
                </a:extLst>
              </a:tr>
              <a:tr h="1941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Stock Report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</a:rPr>
                        <a:t>Zvcust</a:t>
                      </a:r>
                      <a:r>
                        <a:rPr lang="en-US" sz="1100" b="1" dirty="0">
                          <a:effectLst/>
                        </a:rPr>
                        <a:t>/</a:t>
                      </a:r>
                      <a:r>
                        <a:rPr lang="en-US" sz="1100" b="1" dirty="0" err="1">
                          <a:effectLst/>
                        </a:rPr>
                        <a:t>Vcust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Customer List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3894189181"/>
                  </a:ext>
                </a:extLst>
              </a:tr>
              <a:tr h="330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Material Report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MM03/MM60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Material List (Single/All)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3158084671"/>
                  </a:ext>
                </a:extLst>
              </a:tr>
              <a:tr h="330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Material Report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MMBE/MB52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Material Stock (Single/All)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780794594"/>
                  </a:ext>
                </a:extLst>
              </a:tr>
              <a:tr h="330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Pricing Report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V/LD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Pricing List (Z2 For Zouc , Zo for Zvat)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697129949"/>
                  </a:ext>
                </a:extLst>
              </a:tr>
              <a:tr h="1941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VA03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Sales Order Display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3181483282"/>
                  </a:ext>
                </a:extLst>
              </a:tr>
              <a:tr h="3265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ZVA05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Sales Order Status Report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71228206"/>
                  </a:ext>
                </a:extLst>
              </a:tr>
              <a:tr h="3265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Invoice Report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VF03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Invoice Print Check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1198522045"/>
                  </a:ext>
                </a:extLst>
              </a:tr>
              <a:tr h="3265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Invoice Report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ZVF05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Invoice Details Reports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3900358286"/>
                  </a:ext>
                </a:extLst>
              </a:tr>
              <a:tr h="3265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FBL5N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Check the customer balance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1357257002"/>
                  </a:ext>
                </a:extLst>
              </a:tr>
              <a:tr h="3265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UKM_MALUS_DSP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Credit Exposure List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1668017952"/>
                  </a:ext>
                </a:extLst>
              </a:tr>
              <a:tr h="1941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ZCLED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Customer Ledger Print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1194584580"/>
                  </a:ext>
                </a:extLst>
              </a:tr>
              <a:tr h="330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ZCUSTOUT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Customer Ledger Balance Summery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58542054"/>
                  </a:ext>
                </a:extLst>
              </a:tr>
              <a:tr h="1941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ZCOLL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Collection Reports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1158473870"/>
                  </a:ext>
                </a:extLst>
              </a:tr>
              <a:tr h="1941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Transection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BP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Create BP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1859812613"/>
                  </a:ext>
                </a:extLst>
              </a:tr>
              <a:tr h="3265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Transection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VK11/VK12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Maintain price for material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1841296556"/>
                  </a:ext>
                </a:extLst>
              </a:tr>
              <a:tr h="1941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Transection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F-29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Customer Collection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389491357"/>
                  </a:ext>
                </a:extLst>
              </a:tr>
              <a:tr h="3301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Transection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ZFI91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Receive Payment from Customer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2378440740"/>
                  </a:ext>
                </a:extLst>
              </a:tr>
              <a:tr h="1941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Transection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VA01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Create Sales Order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2657542191"/>
                  </a:ext>
                </a:extLst>
              </a:tr>
              <a:tr h="2949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Transection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ZSOAP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Approve Sales Order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250" marR="65250" marT="0" marB="0" anchor="ctr"/>
                </a:tc>
                <a:extLst>
                  <a:ext uri="{0D108BD9-81ED-4DB2-BD59-A6C34878D82A}">
                    <a16:rowId xmlns:a16="http://schemas.microsoft.com/office/drawing/2014/main" val="42375541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738640"/>
              </p:ext>
            </p:extLst>
          </p:nvPr>
        </p:nvGraphicFramePr>
        <p:xfrm>
          <a:off x="4767942" y="1031969"/>
          <a:ext cx="4088674" cy="3446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589">
                  <a:extLst>
                    <a:ext uri="{9D8B030D-6E8A-4147-A177-3AD203B41FA5}">
                      <a16:colId xmlns:a16="http://schemas.microsoft.com/office/drawing/2014/main" val="2788214786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239721096"/>
                    </a:ext>
                  </a:extLst>
                </a:gridCol>
                <a:gridCol w="1854925">
                  <a:extLst>
                    <a:ext uri="{9D8B030D-6E8A-4147-A177-3AD203B41FA5}">
                      <a16:colId xmlns:a16="http://schemas.microsoft.com/office/drawing/2014/main" val="1266604223"/>
                    </a:ext>
                  </a:extLst>
                </a:gridCol>
              </a:tblGrid>
              <a:tr h="361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Category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Tcode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1187370"/>
                  </a:ext>
                </a:extLst>
              </a:tr>
              <a:tr h="2883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Stock Report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ZVA05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Sales Order Status Report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4750756"/>
                  </a:ext>
                </a:extLst>
              </a:tr>
              <a:tr h="2883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Invoice Report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VF03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Invoice Print Check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3922716"/>
                  </a:ext>
                </a:extLst>
              </a:tr>
              <a:tr h="2883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Invoice Report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ZVF05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Invoice Details Reports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7665968"/>
                  </a:ext>
                </a:extLst>
              </a:tr>
              <a:tr h="2883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FBL5N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Check the customer balance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46770350"/>
                  </a:ext>
                </a:extLst>
              </a:tr>
              <a:tr h="2883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UKM_MALUS_DSP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Credit Exposure List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5134475"/>
                  </a:ext>
                </a:extLst>
              </a:tr>
              <a:tr h="2883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ZCLED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Customer Ledger Print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8239452"/>
                  </a:ext>
                </a:extLst>
              </a:tr>
              <a:tr h="4901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ZCUSTOUT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Customer Ledger Balance Summery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1542843"/>
                  </a:ext>
                </a:extLst>
              </a:tr>
              <a:tr h="2883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ZCOLL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Collection Reports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9398803"/>
                  </a:ext>
                </a:extLst>
              </a:tr>
              <a:tr h="2883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8827835"/>
                  </a:ext>
                </a:extLst>
              </a:tr>
              <a:tr h="2883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Transection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ZSOAP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Approve Sales Order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606176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179576"/>
              </p:ext>
            </p:extLst>
          </p:nvPr>
        </p:nvGraphicFramePr>
        <p:xfrm>
          <a:off x="8987245" y="1031966"/>
          <a:ext cx="3004457" cy="24367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835">
                  <a:extLst>
                    <a:ext uri="{9D8B030D-6E8A-4147-A177-3AD203B41FA5}">
                      <a16:colId xmlns:a16="http://schemas.microsoft.com/office/drawing/2014/main" val="126216322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3392319431"/>
                    </a:ext>
                  </a:extLst>
                </a:gridCol>
                <a:gridCol w="1632856">
                  <a:extLst>
                    <a:ext uri="{9D8B030D-6E8A-4147-A177-3AD203B41FA5}">
                      <a16:colId xmlns:a16="http://schemas.microsoft.com/office/drawing/2014/main" val="1483640357"/>
                    </a:ext>
                  </a:extLst>
                </a:gridCol>
              </a:tblGrid>
              <a:tr h="363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Category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Tcode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797487"/>
                  </a:ext>
                </a:extLst>
              </a:tr>
              <a:tr h="363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Stock Report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MB52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Material Stock Display All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3929865"/>
                  </a:ext>
                </a:extLst>
              </a:tr>
              <a:tr h="363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Report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ZVA05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Sales Order Status Report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0689708"/>
                  </a:ext>
                </a:extLst>
              </a:tr>
              <a:tr h="6182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Transection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VL01N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Create Delivery with respect to actual Order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58613"/>
                  </a:ext>
                </a:extLst>
              </a:tr>
              <a:tr h="363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Report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MMBE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Material Stock Report Single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4770391"/>
                  </a:ext>
                </a:extLst>
              </a:tr>
              <a:tr h="363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Report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VL02N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Delevari</a:t>
                      </a:r>
                      <a:r>
                        <a:rPr lang="en-US" sz="1000" dirty="0">
                          <a:effectLst/>
                        </a:rPr>
                        <a:t> Document Print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9247790"/>
                  </a:ext>
                </a:extLst>
              </a:tr>
            </a:tbl>
          </a:graphicData>
        </a:graphic>
      </p:graphicFrame>
      <p:sp>
        <p:nvSpPr>
          <p:cNvPr id="11" name="Title 4"/>
          <p:cNvSpPr txBox="1">
            <a:spLocks/>
          </p:cNvSpPr>
          <p:nvPr/>
        </p:nvSpPr>
        <p:spPr>
          <a:xfrm>
            <a:off x="1280160" y="522515"/>
            <a:ext cx="992777" cy="4180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FF0000"/>
                </a:solidFill>
              </a:rPr>
              <a:t>SALES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2" name="Title 4"/>
          <p:cNvSpPr txBox="1">
            <a:spLocks/>
          </p:cNvSpPr>
          <p:nvPr/>
        </p:nvSpPr>
        <p:spPr>
          <a:xfrm>
            <a:off x="9771015" y="447504"/>
            <a:ext cx="1554481" cy="4910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7030A0"/>
                </a:solidFill>
              </a:rPr>
              <a:t>DELIVERY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13" name="Title 4"/>
          <p:cNvSpPr txBox="1">
            <a:spLocks/>
          </p:cNvSpPr>
          <p:nvPr/>
        </p:nvSpPr>
        <p:spPr>
          <a:xfrm>
            <a:off x="5447211" y="522515"/>
            <a:ext cx="1920240" cy="4160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ACCOUNTS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95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560" y="966651"/>
            <a:ext cx="3400425" cy="548640"/>
          </a:xfrm>
        </p:spPr>
        <p:txBody>
          <a:bodyPr/>
          <a:lstStyle/>
          <a:p>
            <a:r>
              <a:rPr lang="en-US" dirty="0" smtClean="0"/>
              <a:t>Service Item Sales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1894114"/>
            <a:ext cx="9353550" cy="322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126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137" y="587829"/>
            <a:ext cx="2272937" cy="666206"/>
          </a:xfrm>
        </p:spPr>
        <p:txBody>
          <a:bodyPr/>
          <a:lstStyle/>
          <a:p>
            <a:r>
              <a:rPr lang="en-US" dirty="0" smtClean="0"/>
              <a:t>STO Process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975" y="1838325"/>
            <a:ext cx="9544050" cy="347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4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09450" y="2706694"/>
            <a:ext cx="57433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Intra Company STO</a:t>
            </a:r>
            <a:endParaRPr lang="en-US" sz="16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u="sng" dirty="0">
                <a:latin typeface="Book Antiqua" panose="02040602050305030304" pitchFamily="18" charset="0"/>
                <a:ea typeface="Calibri" panose="020F0502020204030204" pitchFamily="34" charset="0"/>
              </a:rPr>
              <a:t>Process: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STO </a:t>
            </a:r>
            <a:r>
              <a:rPr lang="en-US" dirty="0" err="1">
                <a:latin typeface="Book Antiqua" panose="02040602050305030304" pitchFamily="18" charset="0"/>
                <a:ea typeface="Calibri" panose="020F0502020204030204" pitchFamily="34" charset="0"/>
              </a:rPr>
              <a:t>PO</a:t>
            </a:r>
            <a:r>
              <a:rPr lang="en-US" dirty="0" err="1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  <a:ea typeface="Calibri" panose="020F0502020204030204" pitchFamily="34" charset="0"/>
              </a:rPr>
              <a:t>Delivery</a:t>
            </a:r>
            <a:r>
              <a:rPr lang="en-US" dirty="0" err="1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  <a:ea typeface="Calibri" panose="020F0502020204030204" pitchFamily="34" charset="0"/>
              </a:rPr>
              <a:t>PGI</a:t>
            </a:r>
            <a:r>
              <a:rPr lang="en-US" dirty="0" err="1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 err="1">
                <a:latin typeface="Book Antiqua" panose="02040602050305030304" pitchFamily="18" charset="0"/>
                <a:ea typeface="Calibri" panose="020F0502020204030204" pitchFamily="34" charset="0"/>
              </a:rPr>
              <a:t>Goods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receive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u="sng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Process (TCODE):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ME21N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Wingdings" panose="05000000000000000000" pitchFamily="2" charset="2"/>
                <a:ea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US" b="1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VL10b </a:t>
            </a:r>
            <a:r>
              <a:rPr lang="en-US" b="1" dirty="0">
                <a:latin typeface="Wingdings" panose="05000000000000000000" pitchFamily="2" charset="2"/>
                <a:ea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US" b="1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VL02n</a:t>
            </a:r>
            <a:r>
              <a:rPr lang="en-US" b="1" dirty="0">
                <a:latin typeface="Wingdings" panose="05000000000000000000" pitchFamily="2" charset="2"/>
                <a:ea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US" b="1" dirty="0"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MIGO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09450" y="402859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FOC, Sample &amp; Warranty Order Creation</a:t>
            </a:r>
            <a:endParaRPr lang="en-US" sz="16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u="sng" dirty="0">
                <a:latin typeface="Book Antiqua" panose="02040602050305030304" pitchFamily="18" charset="0"/>
                <a:ea typeface="Calibri" panose="020F0502020204030204" pitchFamily="34" charset="0"/>
              </a:rPr>
              <a:t>Process: </a:t>
            </a:r>
            <a:r>
              <a:rPr lang="en-US" dirty="0" err="1">
                <a:latin typeface="Book Antiqua" panose="02040602050305030304" pitchFamily="18" charset="0"/>
                <a:ea typeface="Calibri" panose="020F0502020204030204" pitchFamily="34" charset="0"/>
              </a:rPr>
              <a:t>SO</a:t>
            </a:r>
            <a:r>
              <a:rPr lang="en-US" dirty="0" err="1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Credit </a:t>
            </a:r>
            <a:r>
              <a:rPr lang="en-US" dirty="0" err="1">
                <a:latin typeface="Book Antiqua" panose="02040602050305030304" pitchFamily="18" charset="0"/>
                <a:ea typeface="Calibri" panose="020F0502020204030204" pitchFamily="34" charset="0"/>
              </a:rPr>
              <a:t>Release</a:t>
            </a:r>
            <a:r>
              <a:rPr lang="en-US" dirty="0" err="1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Delivery </a:t>
            </a:r>
            <a:r>
              <a:rPr lang="en-US" dirty="0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Maintain Billing Due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u="sng" dirty="0">
                <a:latin typeface="Book Antiqua" panose="02040602050305030304" pitchFamily="18" charset="0"/>
                <a:ea typeface="Calibri" panose="020F0502020204030204" pitchFamily="34" charset="0"/>
              </a:rPr>
              <a:t>Process (TCODE):</a:t>
            </a:r>
            <a:r>
              <a:rPr lang="en-US" b="1" dirty="0"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VA01</a:t>
            </a:r>
            <a:r>
              <a:rPr lang="en-US" dirty="0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VKM4</a:t>
            </a:r>
            <a:r>
              <a:rPr lang="en-US" dirty="0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VL01N </a:t>
            </a:r>
            <a:r>
              <a:rPr lang="en-US" dirty="0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VF04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9450" y="1420508"/>
            <a:ext cx="51206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Sales</a:t>
            </a:r>
            <a:endParaRPr lang="en-US" sz="16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u="sng" dirty="0">
                <a:latin typeface="Book Antiqua" panose="02040602050305030304" pitchFamily="18" charset="0"/>
                <a:ea typeface="Calibri" panose="020F0502020204030204" pitchFamily="34" charset="0"/>
              </a:rPr>
              <a:t>Process: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  <a:ea typeface="Calibri" panose="020F0502020204030204" pitchFamily="34" charset="0"/>
              </a:rPr>
              <a:t>SO</a:t>
            </a:r>
            <a:r>
              <a:rPr lang="en-US" dirty="0" err="1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 err="1">
                <a:latin typeface="Book Antiqua" panose="02040602050305030304" pitchFamily="18" charset="0"/>
                <a:ea typeface="Calibri" panose="020F0502020204030204" pitchFamily="34" charset="0"/>
              </a:rPr>
              <a:t>Delivery</a:t>
            </a:r>
            <a:r>
              <a:rPr lang="en-US" dirty="0" err="1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 err="1">
                <a:latin typeface="Book Antiqua" panose="02040602050305030304" pitchFamily="18" charset="0"/>
                <a:ea typeface="Calibri" panose="020F0502020204030204" pitchFamily="34" charset="0"/>
              </a:rPr>
              <a:t>Invoice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u="sng" dirty="0">
                <a:latin typeface="Book Antiqua" panose="02040602050305030304" pitchFamily="18" charset="0"/>
                <a:ea typeface="Calibri" panose="020F0502020204030204" pitchFamily="34" charset="0"/>
              </a:rPr>
              <a:t>Process (TCODE):</a:t>
            </a:r>
            <a:r>
              <a:rPr lang="en-US" dirty="0"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VA01</a:t>
            </a:r>
            <a:r>
              <a:rPr lang="en-US" sz="1600" b="1" dirty="0" smtClean="0">
                <a:effectLst/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sz="16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VL01N</a:t>
            </a:r>
            <a:r>
              <a:rPr lang="en-US" sz="1600" b="1" dirty="0" smtClean="0">
                <a:effectLst/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VF04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73140" y="1353247"/>
            <a:ext cx="6096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Sales Return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000" b="1" u="sng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Process:</a:t>
            </a:r>
            <a:r>
              <a:rPr lang="en-US" sz="20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SO</a:t>
            </a:r>
            <a:r>
              <a:rPr lang="en-US" sz="2000" dirty="0" err="1" smtClean="0">
                <a:effectLst/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sz="2000" dirty="0" err="1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Delivery</a:t>
            </a:r>
            <a:r>
              <a:rPr lang="en-US" sz="2000" dirty="0" err="1" smtClean="0">
                <a:effectLst/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Return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Invoice</a:t>
            </a:r>
            <a:r>
              <a:rPr lang="en-US" dirty="0" err="1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Release Billing document</a:t>
            </a:r>
          </a:p>
          <a:p>
            <a:r>
              <a:rPr lang="en-US" sz="2000" b="1" u="sng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Process (TCODE):</a:t>
            </a:r>
            <a:r>
              <a:rPr lang="en-US" sz="2000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VA01</a:t>
            </a:r>
            <a:r>
              <a:rPr lang="en-US" b="1" dirty="0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b="1" dirty="0"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VL01N</a:t>
            </a:r>
            <a:r>
              <a:rPr lang="en-US" b="1" dirty="0"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 VF04</a:t>
            </a:r>
            <a:r>
              <a:rPr lang="en-US" b="1" dirty="0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VF02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73140" y="291507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Credit Memo and Debit Memo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</a:rPr>
              <a:t>Process: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Order </a:t>
            </a:r>
            <a:r>
              <a:rPr lang="en-US" dirty="0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Billing Block Release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Invoice/Billing</a:t>
            </a:r>
          </a:p>
          <a:p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</a:rPr>
              <a:t>Process (TCODE):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VA01</a:t>
            </a:r>
            <a:r>
              <a:rPr lang="en-US" dirty="0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 V.23 </a:t>
            </a:r>
            <a:r>
              <a:rPr lang="en-US" b="1" dirty="0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 VF04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73140" y="4153239"/>
            <a:ext cx="57367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Service Sales Process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</a:rPr>
              <a:t>Process: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Sales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Order</a:t>
            </a:r>
            <a:r>
              <a:rPr lang="en-US" dirty="0" err="1">
                <a:latin typeface="Wingdings" panose="05000000000000000000" pitchFamily="2" charset="2"/>
                <a:ea typeface="Calibri" panose="020F0502020204030204" pitchFamily="34" charset="0"/>
              </a:rPr>
              <a:t>à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Invoice</a:t>
            </a:r>
          </a:p>
          <a:p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</a:rPr>
              <a:t>Process (TCODE):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VA01</a:t>
            </a:r>
            <a:r>
              <a:rPr lang="en-US" b="1" dirty="0">
                <a:latin typeface="Wingdings" panose="05000000000000000000" pitchFamily="2" charset="2"/>
                <a:ea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en-US" sz="1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VF04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13801" y="5472062"/>
            <a:ext cx="54210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Customer Collection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</a:rPr>
              <a:t>Process: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Collection</a:t>
            </a:r>
          </a:p>
          <a:p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</a:rPr>
              <a:t>TCODE: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F-29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6766" y="117567"/>
            <a:ext cx="1528354" cy="49638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Process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879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377" y="117567"/>
            <a:ext cx="2024743" cy="49638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Dealer Sales</a:t>
            </a:r>
            <a:endParaRPr lang="en-US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017" y="770709"/>
            <a:ext cx="10881359" cy="59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04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457" y="1084217"/>
            <a:ext cx="10972800" cy="4898571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192485" y="326572"/>
            <a:ext cx="2723606" cy="49638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Showroom Sales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959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737" y="1293223"/>
            <a:ext cx="9534525" cy="429768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17718" y="391887"/>
            <a:ext cx="2762795" cy="49638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Corporate Sales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73739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62" y="1541417"/>
            <a:ext cx="10125075" cy="386660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97235" y="391887"/>
            <a:ext cx="3657600" cy="49638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FOC, Sample, Warranty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37738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0" y="940525"/>
            <a:ext cx="2076994" cy="52904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Sales Return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187" y="2168434"/>
            <a:ext cx="9953625" cy="295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488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4697" y="496388"/>
            <a:ext cx="2050869" cy="3918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Scrap Sales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525" y="1436914"/>
            <a:ext cx="9124950" cy="3282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034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3624" y="653142"/>
            <a:ext cx="2194560" cy="4963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Service Sales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612" y="1789611"/>
            <a:ext cx="9248775" cy="297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90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363</Words>
  <Application>Microsoft Office PowerPoint</Application>
  <PresentationFormat>Widescreen</PresentationFormat>
  <Paragraphs>146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Wingdings</vt:lpstr>
      <vt:lpstr>Office Theme</vt:lpstr>
      <vt:lpstr>    SAP SD FULL Process (Draft)</vt:lpstr>
      <vt:lpstr>Process</vt:lpstr>
      <vt:lpstr>Dealer Sales</vt:lpstr>
      <vt:lpstr>Showroom Sales</vt:lpstr>
      <vt:lpstr>Corporate Sales</vt:lpstr>
      <vt:lpstr>FOC, Sample, Warranty</vt:lpstr>
      <vt:lpstr>Sales Return</vt:lpstr>
      <vt:lpstr>Scrap Sales</vt:lpstr>
      <vt:lpstr>Service Sales</vt:lpstr>
      <vt:lpstr>Service Item Sales</vt:lpstr>
      <vt:lpstr>STO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18</cp:revision>
  <dcterms:created xsi:type="dcterms:W3CDTF">2023-10-08T05:17:25Z</dcterms:created>
  <dcterms:modified xsi:type="dcterms:W3CDTF">2023-10-08T07:03:43Z</dcterms:modified>
</cp:coreProperties>
</file>